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3" r:id="rId4"/>
    <p:sldId id="257" r:id="rId5"/>
    <p:sldId id="265" r:id="rId6"/>
    <p:sldId id="258" r:id="rId7"/>
    <p:sldId id="259" r:id="rId8"/>
    <p:sldId id="260" r:id="rId9"/>
    <p:sldId id="26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29"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2CCD5-FA23-4A8B-BB3F-02E5B181EAE9}" type="datetimeFigureOut">
              <a:rPr lang="en-US" smtClean="0"/>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1F0FC7-20DA-446F-A0E1-AE2090B8FCD5}" type="slidenum">
              <a:rPr lang="en-US" smtClean="0"/>
              <a:t>‹#›</a:t>
            </a:fld>
            <a:endParaRPr lang="en-US"/>
          </a:p>
        </p:txBody>
      </p:sp>
    </p:spTree>
    <p:extLst>
      <p:ext uri="{BB962C8B-B14F-4D97-AF65-F5344CB8AC3E}">
        <p14:creationId xmlns:p14="http://schemas.microsoft.com/office/powerpoint/2010/main" val="238268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1F0FC7-20DA-446F-A0E1-AE2090B8FCD5}" type="slidenum">
              <a:rPr lang="en-US" smtClean="0"/>
              <a:t>2</a:t>
            </a:fld>
            <a:endParaRPr lang="en-US"/>
          </a:p>
        </p:txBody>
      </p:sp>
    </p:spTree>
    <p:extLst>
      <p:ext uri="{BB962C8B-B14F-4D97-AF65-F5344CB8AC3E}">
        <p14:creationId xmlns:p14="http://schemas.microsoft.com/office/powerpoint/2010/main" val="347873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1F0FC7-20DA-446F-A0E1-AE2090B8FCD5}" type="slidenum">
              <a:rPr lang="en-US" smtClean="0"/>
              <a:t>4</a:t>
            </a:fld>
            <a:endParaRPr lang="en-US"/>
          </a:p>
        </p:txBody>
      </p:sp>
    </p:spTree>
    <p:extLst>
      <p:ext uri="{BB962C8B-B14F-4D97-AF65-F5344CB8AC3E}">
        <p14:creationId xmlns:p14="http://schemas.microsoft.com/office/powerpoint/2010/main" val="1399427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6F0AE-BDCD-4ACD-8F97-5366F251BB94}"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1859989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F0AE-BDCD-4ACD-8F97-5366F251BB94}"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3759028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F0AE-BDCD-4ACD-8F97-5366F251BB94}"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72350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F0AE-BDCD-4ACD-8F97-5366F251BB94}"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82165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6F0AE-BDCD-4ACD-8F97-5366F251BB94}"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100790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6F0AE-BDCD-4ACD-8F97-5366F251BB94}"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410587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6F0AE-BDCD-4ACD-8F97-5366F251BB94}"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266842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6F0AE-BDCD-4ACD-8F97-5366F251BB94}"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265120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6F0AE-BDCD-4ACD-8F97-5366F251BB94}"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312474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6F0AE-BDCD-4ACD-8F97-5366F251BB94}"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394019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6F0AE-BDCD-4ACD-8F97-5366F251BB94}"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71ECA-E57E-4835-BE7D-3F0517BBDF09}" type="slidenum">
              <a:rPr lang="en-US" smtClean="0"/>
              <a:t>‹#›</a:t>
            </a:fld>
            <a:endParaRPr lang="en-US"/>
          </a:p>
        </p:txBody>
      </p:sp>
    </p:spTree>
    <p:extLst>
      <p:ext uri="{BB962C8B-B14F-4D97-AF65-F5344CB8AC3E}">
        <p14:creationId xmlns:p14="http://schemas.microsoft.com/office/powerpoint/2010/main" val="235696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6F0AE-BDCD-4ACD-8F97-5366F251BB94}"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71ECA-E57E-4835-BE7D-3F0517BBDF09}" type="slidenum">
              <a:rPr lang="en-US" smtClean="0"/>
              <a:t>‹#›</a:t>
            </a:fld>
            <a:endParaRPr lang="en-US"/>
          </a:p>
        </p:txBody>
      </p:sp>
    </p:spTree>
    <p:extLst>
      <p:ext uri="{BB962C8B-B14F-4D97-AF65-F5344CB8AC3E}">
        <p14:creationId xmlns:p14="http://schemas.microsoft.com/office/powerpoint/2010/main" val="134311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ubmed/11397535" TargetMode="External"/><Relationship Id="rId7" Type="http://schemas.openxmlformats.org/officeDocument/2006/relationships/hyperlink" Target="http://www.ncbi.nlm.nih.gov/pubmed/10955648" TargetMode="External"/><Relationship Id="rId2" Type="http://schemas.openxmlformats.org/officeDocument/2006/relationships/hyperlink" Target="http://www.ncbi.nlm.nih.gov/pubmed/14512507" TargetMode="External"/><Relationship Id="rId1" Type="http://schemas.openxmlformats.org/officeDocument/2006/relationships/slideLayout" Target="../slideLayouts/slideLayout2.xml"/><Relationship Id="rId6" Type="http://schemas.openxmlformats.org/officeDocument/2006/relationships/hyperlink" Target="http://www.ncbi.nlm.nih.gov/pubmed/10981851" TargetMode="External"/><Relationship Id="rId5" Type="http://schemas.openxmlformats.org/officeDocument/2006/relationships/hyperlink" Target="http://www.ncbi.nlm.nih.gov/pubmed/11174994" TargetMode="External"/><Relationship Id="rId4" Type="http://schemas.openxmlformats.org/officeDocument/2006/relationships/hyperlink" Target="http://www.ncbi.nlm.nih.gov/pubmed/113677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1"/>
            <a:ext cx="3810000" cy="1143000"/>
          </a:xfrm>
        </p:spPr>
        <p:txBody>
          <a:bodyPr/>
          <a:lstStyle/>
          <a:p>
            <a:pPr algn="l"/>
            <a:r>
              <a:rPr lang="en-US" dirty="0" smtClean="0"/>
              <a:t>Serum albumin</a:t>
            </a:r>
            <a:endParaRPr lang="en-US" dirty="0"/>
          </a:p>
        </p:txBody>
      </p:sp>
      <p:sp>
        <p:nvSpPr>
          <p:cNvPr id="3" name="Subtitle 2"/>
          <p:cNvSpPr>
            <a:spLocks noGrp="1"/>
          </p:cNvSpPr>
          <p:nvPr>
            <p:ph type="subTitle" idx="1"/>
          </p:nvPr>
        </p:nvSpPr>
        <p:spPr>
          <a:xfrm>
            <a:off x="152400" y="3810000"/>
            <a:ext cx="6400800" cy="1752600"/>
          </a:xfrm>
        </p:spPr>
        <p:txBody>
          <a:bodyPr/>
          <a:lstStyle/>
          <a:p>
            <a:pPr algn="l"/>
            <a:r>
              <a:rPr lang="en-US" dirty="0" err="1" smtClean="0"/>
              <a:t>Albunex</a:t>
            </a:r>
            <a:endParaRPr lang="en-US" dirty="0" smtClean="0"/>
          </a:p>
          <a:p>
            <a:pPr algn="l"/>
            <a:r>
              <a:rPr lang="en-US" dirty="0" err="1" smtClean="0"/>
              <a:t>Optison</a:t>
            </a:r>
            <a:r>
              <a:rPr lang="en-US" dirty="0" smtClean="0"/>
              <a:t>™</a:t>
            </a:r>
            <a:endParaRPr lang="en-US" dirty="0"/>
          </a:p>
        </p:txBody>
      </p:sp>
      <p:sp>
        <p:nvSpPr>
          <p:cNvPr id="4" name="Rectangle 3"/>
          <p:cNvSpPr/>
          <p:nvPr/>
        </p:nvSpPr>
        <p:spPr>
          <a:xfrm>
            <a:off x="7391400" y="381000"/>
            <a:ext cx="1727845" cy="523220"/>
          </a:xfrm>
          <a:prstGeom prst="rect">
            <a:avLst/>
          </a:prstGeom>
        </p:spPr>
        <p:txBody>
          <a:bodyPr wrap="none">
            <a:spAutoFit/>
          </a:bodyPr>
          <a:lstStyle/>
          <a:p>
            <a:r>
              <a:rPr lang="en-US" sz="2800" dirty="0" smtClean="0"/>
              <a:t>IV infusion</a:t>
            </a:r>
            <a:endParaRPr lang="en-US" sz="2800" dirty="0"/>
          </a:p>
        </p:txBody>
      </p:sp>
      <p:sp>
        <p:nvSpPr>
          <p:cNvPr id="5" name="Rectangle 4"/>
          <p:cNvSpPr/>
          <p:nvPr/>
        </p:nvSpPr>
        <p:spPr>
          <a:xfrm>
            <a:off x="228600" y="2875002"/>
            <a:ext cx="4575792" cy="461665"/>
          </a:xfrm>
          <a:prstGeom prst="rect">
            <a:avLst/>
          </a:prstGeom>
        </p:spPr>
        <p:txBody>
          <a:bodyPr wrap="square">
            <a:spAutoFit/>
          </a:bodyPr>
          <a:lstStyle/>
          <a:p>
            <a:r>
              <a:rPr lang="en-US" sz="2400" dirty="0" smtClean="0"/>
              <a:t>C</a:t>
            </a:r>
            <a:r>
              <a:rPr lang="en-US" sz="2400" baseline="-25000" dirty="0" smtClean="0"/>
              <a:t>2936</a:t>
            </a:r>
            <a:r>
              <a:rPr lang="en-US" sz="2400" dirty="0" smtClean="0"/>
              <a:t>H</a:t>
            </a:r>
            <a:r>
              <a:rPr lang="en-US" sz="2400" baseline="-25000" dirty="0" smtClean="0"/>
              <a:t>4624</a:t>
            </a:r>
            <a:r>
              <a:rPr lang="en-US" sz="2400" dirty="0" smtClean="0"/>
              <a:t>N</a:t>
            </a:r>
            <a:r>
              <a:rPr lang="en-US" sz="2400" baseline="-25000" dirty="0" smtClean="0"/>
              <a:t>786</a:t>
            </a:r>
            <a:r>
              <a:rPr lang="en-US" sz="2400" dirty="0" smtClean="0"/>
              <a:t>O</a:t>
            </a:r>
            <a:r>
              <a:rPr lang="en-US" sz="2400" baseline="-25000" dirty="0" smtClean="0"/>
              <a:t>889</a:t>
            </a:r>
            <a:r>
              <a:rPr lang="en-US" sz="2400" dirty="0" smtClean="0"/>
              <a:t>S</a:t>
            </a:r>
            <a:r>
              <a:rPr lang="en-US" sz="2400" baseline="-25000" dirty="0" smtClean="0"/>
              <a:t>41 </a:t>
            </a:r>
            <a:r>
              <a:rPr lang="en-US" sz="2400" dirty="0" smtClean="0"/>
              <a:t>(66472.2 Da)</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659462448"/>
              </p:ext>
            </p:extLst>
          </p:nvPr>
        </p:nvGraphicFramePr>
        <p:xfrm>
          <a:off x="152400" y="152400"/>
          <a:ext cx="2590800" cy="304800"/>
        </p:xfrm>
        <a:graphic>
          <a:graphicData uri="http://schemas.openxmlformats.org/drawingml/2006/table">
            <a:tbl>
              <a:tblPr>
                <a:tableStyleId>{5C22544A-7EE6-4342-B048-85BDC9FD1C3A}</a:tableStyleId>
              </a:tblPr>
              <a:tblGrid>
                <a:gridCol w="2590800"/>
              </a:tblGrid>
              <a:tr h="255270">
                <a:tc>
                  <a:txBody>
                    <a:bodyPr/>
                    <a:lstStyle/>
                    <a:p>
                      <a:pPr algn="l" fontAlgn="b"/>
                      <a:r>
                        <a:rPr lang="en-US" sz="2000" u="none" strike="noStrike" dirty="0" smtClean="0">
                          <a:effectLst/>
                        </a:rPr>
                        <a:t>DB00096</a:t>
                      </a:r>
                      <a:endParaRPr lang="en-US" sz="2000" b="0" i="0" u="none" strike="noStrike" dirty="0">
                        <a:solidFill>
                          <a:srgbClr val="000000"/>
                        </a:solidFill>
                        <a:effectLst/>
                        <a:latin typeface="Calibri"/>
                      </a:endParaRPr>
                    </a:p>
                  </a:txBody>
                  <a:tcPr marL="0" marR="0" marT="0" marB="0" anchor="b">
                    <a:noFill/>
                  </a:tcPr>
                </a:tc>
              </a:tr>
            </a:tbl>
          </a:graphicData>
        </a:graphic>
      </p:graphicFrame>
      <p:sp>
        <p:nvSpPr>
          <p:cNvPr id="8" name="Rectangle 7"/>
          <p:cNvSpPr/>
          <p:nvPr/>
        </p:nvSpPr>
        <p:spPr>
          <a:xfrm>
            <a:off x="152400" y="5715000"/>
            <a:ext cx="2412327" cy="707886"/>
          </a:xfrm>
          <a:prstGeom prst="rect">
            <a:avLst/>
          </a:prstGeom>
        </p:spPr>
        <p:txBody>
          <a:bodyPr wrap="none">
            <a:spAutoFit/>
          </a:bodyPr>
          <a:lstStyle/>
          <a:p>
            <a:pPr fontAlgn="b"/>
            <a:r>
              <a:rPr lang="en-US" sz="2000" dirty="0" smtClean="0"/>
              <a:t>CATEGORY:</a:t>
            </a:r>
          </a:p>
          <a:p>
            <a:pPr fontAlgn="b"/>
            <a:r>
              <a:rPr lang="en-US" sz="2000" dirty="0" smtClean="0"/>
              <a:t>Serum </a:t>
            </a:r>
            <a:r>
              <a:rPr lang="en-US" sz="2000" dirty="0"/>
              <a:t>substitutes      </a:t>
            </a:r>
            <a:endParaRPr lang="en-US" sz="2000" dirty="0">
              <a:solidFill>
                <a:srgbClr val="000000"/>
              </a:solidFill>
            </a:endParaRPr>
          </a:p>
        </p:txBody>
      </p:sp>
      <p:pic>
        <p:nvPicPr>
          <p:cNvPr id="1026" name="Picture 2" descr="http://www.drugbank.ca/system/protein_structures/full/DB00096.png?1266600382"/>
          <p:cNvPicPr>
            <a:picLocks noChangeAspect="1" noChangeArrowheads="1"/>
          </p:cNvPicPr>
          <p:nvPr/>
        </p:nvPicPr>
        <p:blipFill rotWithShape="1">
          <a:blip r:embed="rId2">
            <a:extLst>
              <a:ext uri="{28A0092B-C50C-407E-A947-70E740481C1C}">
                <a14:useLocalDpi xmlns:a14="http://schemas.microsoft.com/office/drawing/2010/main" val="0"/>
              </a:ext>
            </a:extLst>
          </a:blip>
          <a:srcRect t="22085" b="15909"/>
          <a:stretch/>
        </p:blipFill>
        <p:spPr bwMode="auto">
          <a:xfrm>
            <a:off x="3810000" y="3642610"/>
            <a:ext cx="4762500" cy="2953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4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4913"/>
            <a:ext cx="2514600" cy="766087"/>
          </a:xfrm>
        </p:spPr>
        <p:txBody>
          <a:bodyPr>
            <a:normAutofit/>
          </a:bodyPr>
          <a:lstStyle/>
          <a:p>
            <a:pPr algn="l"/>
            <a:r>
              <a:rPr lang="en-US" sz="3600" dirty="0" smtClean="0"/>
              <a:t>References</a:t>
            </a:r>
            <a:endParaRPr lang="en-US" sz="3600" dirty="0"/>
          </a:p>
        </p:txBody>
      </p:sp>
      <p:sp>
        <p:nvSpPr>
          <p:cNvPr id="5" name="Rectangle 4"/>
          <p:cNvSpPr/>
          <p:nvPr/>
        </p:nvSpPr>
        <p:spPr>
          <a:xfrm>
            <a:off x="381000" y="4419600"/>
            <a:ext cx="6324600" cy="2031325"/>
          </a:xfrm>
          <a:prstGeom prst="rect">
            <a:avLst/>
          </a:prstGeom>
        </p:spPr>
        <p:txBody>
          <a:bodyPr wrap="square">
            <a:spAutoFit/>
          </a:bodyPr>
          <a:lstStyle/>
          <a:p>
            <a:r>
              <a:rPr lang="en-US" dirty="0" smtClean="0">
                <a:hlinkClick r:id="rId2"/>
              </a:rPr>
              <a:t>http://www.ncbi.nlm.nih.gov/pubmed/14512507</a:t>
            </a:r>
            <a:endParaRPr lang="en-US" dirty="0" smtClean="0"/>
          </a:p>
          <a:p>
            <a:r>
              <a:rPr lang="en-US" dirty="0" smtClean="0">
                <a:hlinkClick r:id="rId3"/>
              </a:rPr>
              <a:t>http://www.ncbi.nlm.nih.gov/pubmed/11397535</a:t>
            </a:r>
            <a:r>
              <a:rPr lang="en-US" dirty="0" smtClean="0"/>
              <a:t> </a:t>
            </a:r>
          </a:p>
          <a:p>
            <a:r>
              <a:rPr lang="en-US" dirty="0" smtClean="0">
                <a:hlinkClick r:id="rId4"/>
              </a:rPr>
              <a:t>http://www.ncbi.nlm.nih.gov/pubmed/11367783</a:t>
            </a:r>
            <a:r>
              <a:rPr lang="en-US" dirty="0" smtClean="0"/>
              <a:t> </a:t>
            </a:r>
          </a:p>
          <a:p>
            <a:r>
              <a:rPr lang="en-US" dirty="0" smtClean="0">
                <a:hlinkClick r:id="rId5"/>
              </a:rPr>
              <a:t>http://www.ncbi.nlm.nih.gov/pubmed/11174994</a:t>
            </a:r>
            <a:r>
              <a:rPr lang="en-US" dirty="0" smtClean="0"/>
              <a:t> </a:t>
            </a:r>
          </a:p>
          <a:p>
            <a:r>
              <a:rPr lang="en-US" dirty="0" smtClean="0">
                <a:hlinkClick r:id="rId6"/>
              </a:rPr>
              <a:t>http://www.ncbi.nlm.nih.gov/pubmed/10981851</a:t>
            </a:r>
            <a:endParaRPr lang="en-US" dirty="0" smtClean="0"/>
          </a:p>
          <a:p>
            <a:r>
              <a:rPr lang="en-US" dirty="0" smtClean="0">
                <a:hlinkClick r:id="rId7"/>
              </a:rPr>
              <a:t>http://www.ncbi.nlm.nih.gov/pubmed/10955648</a:t>
            </a:r>
            <a:endParaRPr lang="en-US" dirty="0" smtClean="0"/>
          </a:p>
          <a:p>
            <a:endParaRPr lang="en-US" dirty="0"/>
          </a:p>
        </p:txBody>
      </p:sp>
      <p:sp>
        <p:nvSpPr>
          <p:cNvPr id="3" name="Rectangle 2"/>
          <p:cNvSpPr/>
          <p:nvPr/>
        </p:nvSpPr>
        <p:spPr>
          <a:xfrm>
            <a:off x="347272" y="685800"/>
            <a:ext cx="8610600" cy="1631216"/>
          </a:xfrm>
          <a:prstGeom prst="rect">
            <a:avLst/>
          </a:prstGeom>
        </p:spPr>
        <p:txBody>
          <a:bodyPr wrap="square">
            <a:spAutoFit/>
          </a:bodyPr>
          <a:lstStyle/>
          <a:p>
            <a:r>
              <a:rPr lang="en-US" sz="2000" b="1" dirty="0" smtClean="0"/>
              <a:t>PATENTS</a:t>
            </a:r>
          </a:p>
          <a:p>
            <a:endParaRPr lang="en-US" sz="2000" b="1" dirty="0" smtClean="0"/>
          </a:p>
          <a:p>
            <a:r>
              <a:rPr lang="en-US" sz="2000" b="1" dirty="0" smtClean="0"/>
              <a:t>Country</a:t>
            </a:r>
            <a:r>
              <a:rPr lang="en-US" sz="2000" b="1" dirty="0"/>
              <a:t>	</a:t>
            </a:r>
            <a:r>
              <a:rPr lang="en-US" sz="2000" b="1" dirty="0" smtClean="0"/>
              <a:t>	Patent </a:t>
            </a:r>
            <a:r>
              <a:rPr lang="en-US" sz="2000" b="1" dirty="0"/>
              <a:t>Number	Approved	</a:t>
            </a:r>
            <a:r>
              <a:rPr lang="en-US" sz="2000" b="1" dirty="0" smtClean="0"/>
              <a:t>Expires </a:t>
            </a:r>
            <a:r>
              <a:rPr lang="en-US" sz="2000" b="1" dirty="0"/>
              <a:t>(estimated)</a:t>
            </a:r>
          </a:p>
          <a:p>
            <a:r>
              <a:rPr lang="en-US" sz="2000" dirty="0"/>
              <a:t>United States	6723303	</a:t>
            </a:r>
            <a:r>
              <a:rPr lang="en-US" sz="2000" dirty="0" smtClean="0"/>
              <a:t>	2001-04-20</a:t>
            </a:r>
            <a:r>
              <a:rPr lang="en-US" sz="2000" dirty="0"/>
              <a:t>	2021-04-20</a:t>
            </a:r>
          </a:p>
          <a:p>
            <a:r>
              <a:rPr lang="en-US" sz="2000" dirty="0"/>
              <a:t>United States	5558094	</a:t>
            </a:r>
            <a:r>
              <a:rPr lang="en-US" sz="2000" dirty="0" smtClean="0"/>
              <a:t>	1995-02-28</a:t>
            </a:r>
            <a:r>
              <a:rPr lang="en-US" sz="2000" dirty="0"/>
              <a:t>	2012-02-28</a:t>
            </a:r>
          </a:p>
        </p:txBody>
      </p:sp>
    </p:spTree>
    <p:extLst>
      <p:ext uri="{BB962C8B-B14F-4D97-AF65-F5344CB8AC3E}">
        <p14:creationId xmlns:p14="http://schemas.microsoft.com/office/powerpoint/2010/main" val="2558143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3963412"/>
            <a:ext cx="8991600" cy="3046988"/>
          </a:xfrm>
          <a:prstGeom prst="rect">
            <a:avLst/>
          </a:prstGeom>
        </p:spPr>
        <p:txBody>
          <a:bodyPr wrap="square">
            <a:spAutoFit/>
          </a:bodyPr>
          <a:lstStyle/>
          <a:p>
            <a:pPr fontAlgn="b"/>
            <a:r>
              <a:rPr lang="en-US" sz="2400" u="none" strike="noStrike" dirty="0" smtClean="0">
                <a:effectLst/>
              </a:rPr>
              <a:t>PHARMACODYNAMICS:</a:t>
            </a:r>
          </a:p>
          <a:p>
            <a:pPr fontAlgn="b"/>
            <a:r>
              <a:rPr lang="en-US" sz="2400" u="none" strike="noStrike" dirty="0" smtClean="0">
                <a:effectLst/>
              </a:rPr>
              <a:t>Serum albumin is a soluble, monomeric protein necessary for maintaining and regulating the colloidal osmotic pressure of blood. It is used to increase the circulating plasma volume, thereby reducing </a:t>
            </a:r>
            <a:r>
              <a:rPr lang="en-US" sz="2400" u="none" strike="noStrike" dirty="0" err="1" smtClean="0">
                <a:effectLst/>
              </a:rPr>
              <a:t>hemoconcentration</a:t>
            </a:r>
            <a:r>
              <a:rPr lang="en-US" sz="2400" u="none" strike="noStrike" dirty="0" smtClean="0">
                <a:effectLst/>
              </a:rPr>
              <a:t> and blood viscosity. Also used as a transport protein that binds naturally occurring, therapeutic and toxic materials in circulation. </a:t>
            </a:r>
          </a:p>
          <a:p>
            <a:pPr fontAlgn="b"/>
            <a:endParaRPr lang="en-US" sz="2400" dirty="0"/>
          </a:p>
        </p:txBody>
      </p:sp>
      <p:sp>
        <p:nvSpPr>
          <p:cNvPr id="8" name="Rectangle 7"/>
          <p:cNvSpPr/>
          <p:nvPr/>
        </p:nvSpPr>
        <p:spPr>
          <a:xfrm>
            <a:off x="54964" y="228600"/>
            <a:ext cx="9124013" cy="1569660"/>
          </a:xfrm>
          <a:prstGeom prst="rect">
            <a:avLst/>
          </a:prstGeom>
        </p:spPr>
        <p:txBody>
          <a:bodyPr wrap="square">
            <a:spAutoFit/>
          </a:bodyPr>
          <a:lstStyle/>
          <a:p>
            <a:pPr fontAlgn="ctr"/>
            <a:r>
              <a:rPr lang="en-US" sz="2400" u="none" strike="noStrike" dirty="0" smtClean="0">
                <a:effectLst/>
              </a:rPr>
              <a:t>DESCRIPTION:</a:t>
            </a:r>
          </a:p>
          <a:p>
            <a:pPr fontAlgn="ctr"/>
            <a:r>
              <a:rPr lang="en-US" sz="2400" u="none" strike="noStrike" dirty="0" smtClean="0">
                <a:effectLst/>
              </a:rPr>
              <a:t>A sterile non-pyrogenic suspension of microspheres of human serum albumin with </a:t>
            </a:r>
            <a:r>
              <a:rPr lang="en-US" sz="2400" u="none" strike="noStrike" dirty="0" err="1" smtClean="0">
                <a:effectLst/>
              </a:rPr>
              <a:t>perflutren</a:t>
            </a:r>
            <a:r>
              <a:rPr lang="en-US" sz="2400" u="none" strike="noStrike" dirty="0" smtClean="0">
                <a:effectLst/>
              </a:rPr>
              <a:t> (a highly fluorinated small molecule) for contrast enhancement during indicated ultrasound imaging procedures.</a:t>
            </a:r>
            <a:endParaRPr lang="en-US" sz="2400" dirty="0">
              <a:solidFill>
                <a:srgbClr val="000000"/>
              </a:solidFill>
            </a:endParaRPr>
          </a:p>
        </p:txBody>
      </p:sp>
      <p:sp>
        <p:nvSpPr>
          <p:cNvPr id="2" name="Rectangle 1"/>
          <p:cNvSpPr/>
          <p:nvPr/>
        </p:nvSpPr>
        <p:spPr>
          <a:xfrm>
            <a:off x="152400" y="2362200"/>
            <a:ext cx="8534400" cy="1200329"/>
          </a:xfrm>
          <a:prstGeom prst="rect">
            <a:avLst/>
          </a:prstGeom>
        </p:spPr>
        <p:txBody>
          <a:bodyPr wrap="square">
            <a:spAutoFit/>
          </a:bodyPr>
          <a:lstStyle/>
          <a:p>
            <a:r>
              <a:rPr lang="en-US" sz="2400" dirty="0" smtClean="0"/>
              <a:t>INDICATION:</a:t>
            </a:r>
          </a:p>
          <a:p>
            <a:r>
              <a:rPr lang="en-US" sz="2400" dirty="0" smtClean="0"/>
              <a:t>For </a:t>
            </a:r>
            <a:r>
              <a:rPr lang="en-US" sz="2400" dirty="0"/>
              <a:t>treatment of severe blood loss, hypervolemia, </a:t>
            </a:r>
            <a:r>
              <a:rPr lang="en-US" sz="2400" dirty="0" err="1" smtClean="0"/>
              <a:t>hypoproteinemia</a:t>
            </a:r>
            <a:endParaRPr lang="en-US" sz="2400" dirty="0"/>
          </a:p>
        </p:txBody>
      </p:sp>
    </p:spTree>
    <p:extLst>
      <p:ext uri="{BB962C8B-B14F-4D97-AF65-F5344CB8AC3E}">
        <p14:creationId xmlns:p14="http://schemas.microsoft.com/office/powerpoint/2010/main" val="1908849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800" y="1818144"/>
            <a:ext cx="8610600" cy="3046988"/>
          </a:xfrm>
          <a:prstGeom prst="rect">
            <a:avLst/>
          </a:prstGeom>
        </p:spPr>
        <p:txBody>
          <a:bodyPr wrap="square">
            <a:spAutoFit/>
          </a:bodyPr>
          <a:lstStyle/>
          <a:p>
            <a:pPr fontAlgn="b"/>
            <a:r>
              <a:rPr lang="en-US" sz="2400" dirty="0" smtClean="0"/>
              <a:t>MECHANISM OF ACTION:</a:t>
            </a:r>
          </a:p>
          <a:p>
            <a:pPr fontAlgn="b"/>
            <a:endParaRPr lang="en-US" sz="2400" dirty="0" smtClean="0"/>
          </a:p>
          <a:p>
            <a:pPr fontAlgn="b"/>
            <a:r>
              <a:rPr lang="en-US" sz="2400" u="none" strike="noStrike" dirty="0" smtClean="0">
                <a:effectLst/>
              </a:rPr>
              <a:t>Serum albumin acts as a high molecular weight, very soluble </a:t>
            </a:r>
            <a:r>
              <a:rPr lang="en-US" sz="2400" u="none" strike="noStrike" dirty="0" err="1" smtClean="0">
                <a:effectLst/>
              </a:rPr>
              <a:t>osmolyte</a:t>
            </a:r>
            <a:r>
              <a:rPr lang="en-US" sz="2400" u="none" strike="noStrike" dirty="0" smtClean="0">
                <a:effectLst/>
              </a:rPr>
              <a:t>. Serum albumin also acts as a protein drug carrier in plasma, and transports </a:t>
            </a:r>
            <a:r>
              <a:rPr lang="en-US" sz="2400" u="none" strike="noStrike" dirty="0" err="1" smtClean="0">
                <a:effectLst/>
              </a:rPr>
              <a:t>hemin</a:t>
            </a:r>
            <a:r>
              <a:rPr lang="en-US" sz="2400" u="none" strike="noStrike" dirty="0" smtClean="0">
                <a:effectLst/>
              </a:rPr>
              <a:t>, steroids, thyroid hormones and fatty acids. It binds many other substances, such as unconjugated bilirubin, calcium ions, and other fat soluble hormones. </a:t>
            </a:r>
            <a:endParaRPr lang="en-US" sz="2400" dirty="0" smtClean="0">
              <a:solidFill>
                <a:srgbClr val="000000"/>
              </a:solidFill>
            </a:endParaRPr>
          </a:p>
          <a:p>
            <a:pPr fontAlgn="b"/>
            <a:endParaRPr lang="en-US" sz="2400" dirty="0">
              <a:solidFill>
                <a:srgbClr val="000000"/>
              </a:solidFill>
            </a:endParaRPr>
          </a:p>
        </p:txBody>
      </p:sp>
    </p:spTree>
    <p:extLst>
      <p:ext uri="{BB962C8B-B14F-4D97-AF65-F5344CB8AC3E}">
        <p14:creationId xmlns:p14="http://schemas.microsoft.com/office/powerpoint/2010/main" val="28479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08358"/>
            <a:ext cx="8649898" cy="5983042"/>
          </a:xfrm>
        </p:spPr>
        <p:txBody>
          <a:bodyPr>
            <a:noAutofit/>
          </a:bodyPr>
          <a:lstStyle/>
          <a:p>
            <a:r>
              <a:rPr lang="en-US" sz="2400" dirty="0" err="1" smtClean="0"/>
              <a:t>Albunex</a:t>
            </a:r>
            <a:r>
              <a:rPr lang="en-US" sz="2400" dirty="0" smtClean="0"/>
              <a:t> </a:t>
            </a:r>
          </a:p>
          <a:p>
            <a:pPr marL="0" indent="0">
              <a:buNone/>
            </a:pPr>
            <a:r>
              <a:rPr lang="en-US" sz="2400" dirty="0" smtClean="0"/>
              <a:t>derived </a:t>
            </a:r>
            <a:r>
              <a:rPr lang="en-US" sz="2400" dirty="0"/>
              <a:t>from large pools of human plasma, manufactured by cold ethanol fractionation followed by ultra- and </a:t>
            </a:r>
            <a:r>
              <a:rPr lang="en-US" sz="2400" dirty="0" err="1" smtClean="0"/>
              <a:t>diafiltration</a:t>
            </a:r>
            <a:r>
              <a:rPr lang="en-US" sz="2400" dirty="0" smtClean="0"/>
              <a:t>. Albumin is used to replace blood volume loss resulting from trauma such as a severe burns or an injury that causes blood loss. This medicine is also used to treat low albumin levels caused by surgery, dialysis, abdominal infections, liver failure, pancreatitis, respiratory distress, bypass surgery, ovarian problems caused by fertility drugs, and other many other conditions.</a:t>
            </a:r>
          </a:p>
          <a:p>
            <a:pPr marL="457200" lvl="1" indent="0">
              <a:buNone/>
            </a:pPr>
            <a:endParaRPr lang="en-US" sz="2400" dirty="0" smtClean="0"/>
          </a:p>
        </p:txBody>
      </p:sp>
      <p:sp>
        <p:nvSpPr>
          <p:cNvPr id="4" name="TextBox 3"/>
          <p:cNvSpPr txBox="1"/>
          <p:nvPr/>
        </p:nvSpPr>
        <p:spPr>
          <a:xfrm>
            <a:off x="0" y="314980"/>
            <a:ext cx="1851789" cy="523220"/>
          </a:xfrm>
          <a:prstGeom prst="rect">
            <a:avLst/>
          </a:prstGeom>
          <a:noFill/>
        </p:spPr>
        <p:txBody>
          <a:bodyPr wrap="none" rtlCol="0">
            <a:spAutoFit/>
          </a:bodyPr>
          <a:lstStyle/>
          <a:p>
            <a:r>
              <a:rPr lang="en-US" sz="2800" dirty="0" smtClean="0"/>
              <a:t>Description</a:t>
            </a:r>
            <a:endParaRPr lang="en-US" sz="2800" dirty="0"/>
          </a:p>
        </p:txBody>
      </p:sp>
    </p:spTree>
    <p:extLst>
      <p:ext uri="{BB962C8B-B14F-4D97-AF65-F5344CB8AC3E}">
        <p14:creationId xmlns:p14="http://schemas.microsoft.com/office/powerpoint/2010/main" val="255827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382000" cy="4893647"/>
          </a:xfrm>
          <a:prstGeom prst="rect">
            <a:avLst/>
          </a:prstGeom>
        </p:spPr>
        <p:txBody>
          <a:bodyPr wrap="square">
            <a:spAutoFit/>
          </a:bodyPr>
          <a:lstStyle/>
          <a:p>
            <a:r>
              <a:rPr lang="en-US" sz="2400" dirty="0" smtClean="0"/>
              <a:t>DESCRIPTION</a:t>
            </a:r>
          </a:p>
          <a:p>
            <a:endParaRPr lang="en-US" sz="2400" dirty="0" smtClean="0"/>
          </a:p>
          <a:p>
            <a:r>
              <a:rPr lang="en-US" sz="2400" dirty="0" err="1" smtClean="0"/>
              <a:t>Optison</a:t>
            </a:r>
            <a:r>
              <a:rPr lang="en-US" sz="2400" dirty="0"/>
              <a:t>™ (</a:t>
            </a:r>
            <a:r>
              <a:rPr lang="en-US" sz="2400" dirty="0" err="1"/>
              <a:t>Perflutren</a:t>
            </a:r>
            <a:r>
              <a:rPr lang="en-US" sz="2400" dirty="0"/>
              <a:t> Protein-Type A Microspheres Injectable Suspension, USP) </a:t>
            </a:r>
            <a:endParaRPr lang="en-US" sz="2400" dirty="0" smtClean="0"/>
          </a:p>
          <a:p>
            <a:endParaRPr lang="en-US" sz="2400" dirty="0"/>
          </a:p>
          <a:p>
            <a:r>
              <a:rPr lang="en-US" sz="2400" dirty="0" smtClean="0"/>
              <a:t>is </a:t>
            </a:r>
            <a:r>
              <a:rPr lang="en-US" sz="2400" dirty="0"/>
              <a:t>a sterile non-pyrogenic suspension of microspheres of human serum albumin with </a:t>
            </a:r>
            <a:r>
              <a:rPr lang="en-US" sz="2400" dirty="0" err="1"/>
              <a:t>perflutren</a:t>
            </a:r>
            <a:r>
              <a:rPr lang="en-US" sz="2400" dirty="0"/>
              <a:t> for contrast enhancement during the indicated ultrasound imaging procedures. The vial contains a clear liquid lower layer and a white upper layer that, after </a:t>
            </a:r>
            <a:r>
              <a:rPr lang="en-US" sz="2400" dirty="0" err="1"/>
              <a:t>resuspension</a:t>
            </a:r>
            <a:r>
              <a:rPr lang="en-US" sz="2400" dirty="0"/>
              <a:t> by gentle mixing, provides a homogeneous, opaque, milky-white suspension for intravenous injection. </a:t>
            </a:r>
            <a:r>
              <a:rPr lang="en-US" sz="2400" dirty="0" err="1"/>
              <a:t>Perflutren</a:t>
            </a:r>
            <a:r>
              <a:rPr lang="en-US" sz="2400" dirty="0"/>
              <a:t> is chemically characterized as 1,1,1,2,2,3,3,3-perflutren with a molecular weight of 188, an empirical formula of C3F8.</a:t>
            </a:r>
          </a:p>
        </p:txBody>
      </p:sp>
    </p:spTree>
    <p:extLst>
      <p:ext uri="{BB962C8B-B14F-4D97-AF65-F5344CB8AC3E}">
        <p14:creationId xmlns:p14="http://schemas.microsoft.com/office/powerpoint/2010/main" val="309820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895" y="152400"/>
            <a:ext cx="8755505" cy="3124200"/>
          </a:xfrm>
        </p:spPr>
        <p:txBody>
          <a:bodyPr>
            <a:noAutofit/>
          </a:bodyPr>
          <a:lstStyle/>
          <a:p>
            <a:pPr marL="0" indent="0">
              <a:buNone/>
            </a:pPr>
            <a:r>
              <a:rPr lang="en-US" sz="2800" dirty="0" smtClean="0"/>
              <a:t>Dosage:</a:t>
            </a:r>
          </a:p>
          <a:p>
            <a:pPr marL="0" indent="0">
              <a:buNone/>
            </a:pPr>
            <a:endParaRPr lang="en-US" sz="2400" dirty="0" smtClean="0"/>
          </a:p>
          <a:p>
            <a:pPr marL="457200" lvl="1" indent="0">
              <a:buNone/>
            </a:pPr>
            <a:r>
              <a:rPr lang="en-US" sz="2400" dirty="0" err="1" smtClean="0"/>
              <a:t>Albunex</a:t>
            </a:r>
            <a:r>
              <a:rPr lang="en-US" sz="2400" dirty="0" smtClean="0"/>
              <a:t>: Albumin 25% may be given intravenously without dilution or it may be diluted with normal saline or 5% dextrose before administration (200 mL per liter gives a solution which is approximately isotonic and </a:t>
            </a:r>
            <a:r>
              <a:rPr lang="en-US" sz="2400" dirty="0" err="1" smtClean="0"/>
              <a:t>iso</a:t>
            </a:r>
            <a:r>
              <a:rPr lang="en-US" sz="2400" dirty="0" smtClean="0"/>
              <a:t>-osmotic with citrated plasma)</a:t>
            </a:r>
          </a:p>
          <a:p>
            <a:pPr marL="457200" lvl="1" indent="0">
              <a:buNone/>
            </a:pPr>
            <a:endParaRPr lang="en-US" sz="2400" dirty="0" smtClean="0"/>
          </a:p>
        </p:txBody>
      </p:sp>
      <p:sp>
        <p:nvSpPr>
          <p:cNvPr id="4" name="Rectangle 3"/>
          <p:cNvSpPr/>
          <p:nvPr/>
        </p:nvSpPr>
        <p:spPr>
          <a:xfrm>
            <a:off x="685800" y="3254276"/>
            <a:ext cx="8077200" cy="2308324"/>
          </a:xfrm>
          <a:prstGeom prst="rect">
            <a:avLst/>
          </a:prstGeom>
        </p:spPr>
        <p:txBody>
          <a:bodyPr wrap="square">
            <a:spAutoFit/>
          </a:bodyPr>
          <a:lstStyle/>
          <a:p>
            <a:r>
              <a:rPr lang="en-US" sz="2400" dirty="0" smtClean="0"/>
              <a:t>Albumin, unlike whole blood or plasma, is considered free of the danger of homologous serum hepatitis. Albumin may be given in conjunction with other parenteral fluids such as saline, dextrose, or sodium lactate. It is convenient to use since no cross-matching is required and the absence of cellular elements removes the danger of sensitization with repeated infusions.</a:t>
            </a:r>
            <a:endParaRPr lang="en-US" sz="2400" dirty="0"/>
          </a:p>
        </p:txBody>
      </p:sp>
    </p:spTree>
    <p:extLst>
      <p:ext uri="{BB962C8B-B14F-4D97-AF65-F5344CB8AC3E}">
        <p14:creationId xmlns:p14="http://schemas.microsoft.com/office/powerpoint/2010/main" val="50978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00400" cy="1143000"/>
          </a:xfrm>
        </p:spPr>
        <p:txBody>
          <a:bodyPr>
            <a:normAutofit/>
          </a:bodyPr>
          <a:lstStyle/>
          <a:p>
            <a:pPr algn="l"/>
            <a:r>
              <a:rPr lang="en-US" sz="2800" dirty="0" smtClean="0"/>
              <a:t>FORMULATION</a:t>
            </a:r>
            <a:endParaRPr lang="en-US" sz="2800" dirty="0"/>
          </a:p>
        </p:txBody>
      </p:sp>
      <p:sp>
        <p:nvSpPr>
          <p:cNvPr id="3" name="Content Placeholder 2"/>
          <p:cNvSpPr>
            <a:spLocks noGrp="1"/>
          </p:cNvSpPr>
          <p:nvPr>
            <p:ph idx="1"/>
          </p:nvPr>
        </p:nvSpPr>
        <p:spPr/>
        <p:txBody>
          <a:bodyPr>
            <a:normAutofit/>
          </a:bodyPr>
          <a:lstStyle/>
          <a:p>
            <a:pPr marL="457200" lvl="1" indent="0">
              <a:buNone/>
            </a:pPr>
            <a:r>
              <a:rPr lang="en-US" sz="2000" dirty="0" err="1" smtClean="0"/>
              <a:t>Optison</a:t>
            </a:r>
            <a:r>
              <a:rPr lang="en-US" sz="2000" dirty="0" smtClean="0"/>
              <a:t> (</a:t>
            </a:r>
            <a:r>
              <a:rPr lang="en-US" sz="2000" dirty="0" err="1" smtClean="0"/>
              <a:t>Perflutren</a:t>
            </a:r>
            <a:r>
              <a:rPr lang="en-US" sz="2000" dirty="0" smtClean="0"/>
              <a:t> Protein-Type A Microspheres Injectable Suspension, USP) is available in a carton of five 3 mL fills in single use 3 mL vials. Each mL of </a:t>
            </a:r>
            <a:r>
              <a:rPr lang="en-US" sz="2000" dirty="0" err="1" smtClean="0"/>
              <a:t>Optison</a:t>
            </a:r>
            <a:r>
              <a:rPr lang="en-US" sz="2000" dirty="0" smtClean="0"/>
              <a:t> contains 5.0-8.0×108 protein-type A microspheres, 10 mg Albumin Human, USP, 0.22 ± 0.11 mg/mL </a:t>
            </a:r>
            <a:r>
              <a:rPr lang="en-US" sz="2000" dirty="0" err="1" smtClean="0"/>
              <a:t>perflutren</a:t>
            </a:r>
            <a:r>
              <a:rPr lang="en-US" sz="2000" dirty="0" smtClean="0"/>
              <a:t>, 0.2 mg N-</a:t>
            </a:r>
            <a:r>
              <a:rPr lang="en-US" sz="2000" dirty="0" err="1" smtClean="0"/>
              <a:t>acetyltryptophan</a:t>
            </a:r>
            <a:r>
              <a:rPr lang="en-US" sz="2000" dirty="0" smtClean="0"/>
              <a:t>, and 0.12 mg </a:t>
            </a:r>
            <a:r>
              <a:rPr lang="en-US" sz="2000" dirty="0" err="1" smtClean="0"/>
              <a:t>caprylic</a:t>
            </a:r>
            <a:r>
              <a:rPr lang="en-US" sz="2000" dirty="0" smtClean="0"/>
              <a:t> acid in 0.9% aqueous sodium chloride. The headspace of the vial is filled with </a:t>
            </a:r>
            <a:r>
              <a:rPr lang="en-US" sz="2000" dirty="0" err="1" smtClean="0"/>
              <a:t>perflutren</a:t>
            </a:r>
            <a:r>
              <a:rPr lang="en-US" sz="2000" dirty="0" smtClean="0"/>
              <a:t> gas. The pH is adjusted to 6.4-7.4. The protein in the microsphere shell makes up approximately 5-7% (w/w) of the total protein in the liquid</a:t>
            </a:r>
          </a:p>
          <a:p>
            <a:endParaRPr lang="en-US" sz="2000" dirty="0" smtClean="0"/>
          </a:p>
          <a:p>
            <a:endParaRPr lang="en-US" sz="2800" dirty="0"/>
          </a:p>
        </p:txBody>
      </p:sp>
    </p:spTree>
    <p:extLst>
      <p:ext uri="{BB962C8B-B14F-4D97-AF65-F5344CB8AC3E}">
        <p14:creationId xmlns:p14="http://schemas.microsoft.com/office/powerpoint/2010/main" val="50586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457200"/>
            <a:ext cx="7901152" cy="1938992"/>
          </a:xfrm>
          <a:prstGeom prst="rect">
            <a:avLst/>
          </a:prstGeom>
        </p:spPr>
        <p:txBody>
          <a:bodyPr wrap="square">
            <a:spAutoFit/>
          </a:bodyPr>
          <a:lstStyle/>
          <a:p>
            <a:pPr fontAlgn="ctr"/>
            <a:r>
              <a:rPr lang="en-US" sz="2400" strike="noStrike" dirty="0" smtClean="0">
                <a:effectLst/>
              </a:rPr>
              <a:t>CLEARANCE:</a:t>
            </a:r>
          </a:p>
          <a:p>
            <a:pPr fontAlgn="ctr"/>
            <a:endParaRPr lang="en-US" sz="2400" b="1" u="sng" strike="noStrike" dirty="0" smtClean="0">
              <a:effectLst/>
            </a:endParaRPr>
          </a:p>
          <a:p>
            <a:pPr fontAlgn="ctr"/>
            <a:r>
              <a:rPr lang="en-US" sz="2400" u="none" strike="noStrike" dirty="0" err="1" smtClean="0">
                <a:effectLst/>
              </a:rPr>
              <a:t>Perflutren</a:t>
            </a:r>
            <a:r>
              <a:rPr lang="en-US" sz="2400" u="none" strike="noStrike" dirty="0" smtClean="0">
                <a:effectLst/>
              </a:rPr>
              <a:t> is a stable gas that is not metabolized. The human albumin component of the microsphere is expected to be handled by the normal metabolic routes for human albumin</a:t>
            </a:r>
            <a:endParaRPr lang="en-US" sz="2400" dirty="0">
              <a:solidFill>
                <a:srgbClr val="000000"/>
              </a:solidFill>
            </a:endParaRPr>
          </a:p>
        </p:txBody>
      </p:sp>
      <p:sp>
        <p:nvSpPr>
          <p:cNvPr id="7" name="Rectangle 6"/>
          <p:cNvSpPr/>
          <p:nvPr/>
        </p:nvSpPr>
        <p:spPr>
          <a:xfrm>
            <a:off x="685800" y="3124200"/>
            <a:ext cx="7901152" cy="3416320"/>
          </a:xfrm>
          <a:prstGeom prst="rect">
            <a:avLst/>
          </a:prstGeom>
        </p:spPr>
        <p:txBody>
          <a:bodyPr wrap="square">
            <a:spAutoFit/>
          </a:bodyPr>
          <a:lstStyle/>
          <a:p>
            <a:pPr fontAlgn="ctr"/>
            <a:r>
              <a:rPr lang="en-US" sz="2400" strike="noStrike" dirty="0" smtClean="0">
                <a:effectLst/>
              </a:rPr>
              <a:t>HALF-</a:t>
            </a:r>
            <a:r>
              <a:rPr lang="en-US" sz="2400" dirty="0" smtClean="0"/>
              <a:t>LIFE:</a:t>
            </a:r>
          </a:p>
          <a:p>
            <a:pPr fontAlgn="ctr"/>
            <a:endParaRPr lang="en-US" sz="2400" dirty="0" smtClean="0"/>
          </a:p>
          <a:p>
            <a:pPr fontAlgn="ctr"/>
            <a:r>
              <a:rPr lang="en-US" sz="2400" u="none" strike="noStrike" dirty="0" smtClean="0">
                <a:effectLst/>
              </a:rPr>
              <a:t>Following a single intravenous dose of 20 mL </a:t>
            </a:r>
            <a:r>
              <a:rPr lang="en-US" sz="2400" u="none" strike="noStrike" dirty="0" err="1" smtClean="0">
                <a:effectLst/>
              </a:rPr>
              <a:t>Optison</a:t>
            </a:r>
            <a:r>
              <a:rPr lang="en-US" sz="2400" u="none" strike="noStrike" dirty="0" smtClean="0">
                <a:effectLst/>
              </a:rPr>
              <a:t> to 10 healthy volunteers (5 men and 5 women), most of the </a:t>
            </a:r>
            <a:r>
              <a:rPr lang="en-US" sz="2400" u="none" strike="noStrike" dirty="0" err="1" smtClean="0">
                <a:effectLst/>
              </a:rPr>
              <a:t>perflutren</a:t>
            </a:r>
            <a:r>
              <a:rPr lang="en-US" sz="2400" u="none" strike="noStrike" dirty="0" smtClean="0">
                <a:effectLst/>
              </a:rPr>
              <a:t> was eliminated through the lungs within 10 minutes. The recovery was 96% ± 23% (mean ± SD), and the pulmonary elimination half-life was 1.3 ± 0.69 minutes (mean ± SD). The </a:t>
            </a:r>
            <a:r>
              <a:rPr lang="en-US" sz="2400" u="none" strike="noStrike" dirty="0" err="1" smtClean="0">
                <a:effectLst/>
              </a:rPr>
              <a:t>perflutren</a:t>
            </a:r>
            <a:r>
              <a:rPr lang="en-US" sz="2400" u="none" strike="noStrike" dirty="0" smtClean="0">
                <a:effectLst/>
              </a:rPr>
              <a:t> concentration in expired air peaked approximately 30-40 seconds after administration.</a:t>
            </a:r>
            <a:endParaRPr lang="en-US" sz="2400" dirty="0">
              <a:solidFill>
                <a:srgbClr val="000000"/>
              </a:solidFill>
            </a:endParaRPr>
          </a:p>
        </p:txBody>
      </p:sp>
    </p:spTree>
    <p:extLst>
      <p:ext uri="{BB962C8B-B14F-4D97-AF65-F5344CB8AC3E}">
        <p14:creationId xmlns:p14="http://schemas.microsoft.com/office/powerpoint/2010/main" val="2922655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Protein Sequence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AHKSEVAHRFKDLGEENFKALVLIAFAQYLQQCPFEDHVKLVNEVTEFAKTCVADESAENCDKSLHTLFGDKLCTVATLRETYGEMADCCAKQEPERNECFLQHKDDNPNLPRLVRPEVDVMCTAFHDNEETFLKKYLYEIARRHPYFYAPELLFFAKRYKAAFTECCQAADKAACLLPKLDELRDEGKASSAKQRLKCASLQKFGERAFKAWAVARLSQRFPKAEFAEVSKLVTDLTKVHTECCHGDLLECADDRADLAKYICENQDSISSKLKECCEKPLLEKSHCIAEVENDEMPADLPSLAADFVESKDVCKNYAEAKDVFLGMFLYEYARRHPDYSVVLLLRLAKTYETTLEKCCAAADPHECYAKVFDEFKPLVEEPQNLIKQNCELFEQLGEYKFQNALLVRYTKKVPQVSTPTLVEVSRNLGKVGSKCCKHPEAKRMPCAEDYLSVVLNQLCVLHEKTPVSDRVTKCCTESLVNRRPCFSALEVDETYVPKEFNAETFTFHADICTLSEKERQIKKQTALVELVKHKPKATKEQLKAVMDDFAAFVEKCCKADDKETCFAEEGKKLVAASQAALGL</a:t>
            </a:r>
            <a:endParaRPr lang="en-US" dirty="0"/>
          </a:p>
        </p:txBody>
      </p:sp>
    </p:spTree>
    <p:extLst>
      <p:ext uri="{BB962C8B-B14F-4D97-AF65-F5344CB8AC3E}">
        <p14:creationId xmlns:p14="http://schemas.microsoft.com/office/powerpoint/2010/main" val="2545397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703</Words>
  <Application>Microsoft Office PowerPoint</Application>
  <PresentationFormat>On-screen Show (4:3)</PresentationFormat>
  <Paragraphs>53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Serum albumin</vt:lpstr>
      <vt:lpstr>PowerPoint Presentation</vt:lpstr>
      <vt:lpstr>PowerPoint Presentation</vt:lpstr>
      <vt:lpstr>PowerPoint Presentation</vt:lpstr>
      <vt:lpstr>PowerPoint Presentation</vt:lpstr>
      <vt:lpstr>PowerPoint Presentation</vt:lpstr>
      <vt:lpstr>FORMULATION</vt:lpstr>
      <vt:lpstr>PowerPoint Presentation</vt:lpstr>
      <vt:lpstr>Protein Sequence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Serum albumin</dc:title>
  <dc:creator>PC</dc:creator>
  <cp:lastModifiedBy>PC</cp:lastModifiedBy>
  <cp:revision>12</cp:revision>
  <dcterms:created xsi:type="dcterms:W3CDTF">2015-01-09T00:23:02Z</dcterms:created>
  <dcterms:modified xsi:type="dcterms:W3CDTF">2015-01-13T09:55:13Z</dcterms:modified>
</cp:coreProperties>
</file>